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62" r:id="rId2"/>
    <p:sldId id="1142" r:id="rId3"/>
    <p:sldId id="1154" r:id="rId4"/>
    <p:sldId id="1155" r:id="rId5"/>
    <p:sldId id="1156" r:id="rId6"/>
    <p:sldId id="1144" r:id="rId7"/>
    <p:sldId id="1157" r:id="rId8"/>
    <p:sldId id="1158" r:id="rId9"/>
    <p:sldId id="1159" r:id="rId10"/>
    <p:sldId id="1147" r:id="rId1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首頁" id="{195B4160-09EB-4073-90B7-E9F9C506B116}">
          <p14:sldIdLst>
            <p14:sldId id="262"/>
          </p14:sldIdLst>
        </p14:section>
        <p14:section name="需求列表" id="{D17E6AA0-62F4-48DB-BA15-578AEF757312}">
          <p14:sldIdLst>
            <p14:sldId id="1142"/>
          </p14:sldIdLst>
        </p14:section>
        <p14:section name="分析-breakdown" id="{2E1633E3-E3D8-4C42-A5FC-9FF7B990D58D}">
          <p14:sldIdLst>
            <p14:sldId id="1154"/>
          </p14:sldIdLst>
        </p14:section>
        <p14:section name="設計-架構圖" id="{6BD35FBF-B73B-4C5E-B2B3-62FBFCDBCDF5}">
          <p14:sldIdLst>
            <p14:sldId id="1155"/>
          </p14:sldIdLst>
        </p14:section>
        <p14:section name="FSM" id="{0679EAD9-8C9E-4A71-ADB7-B67EED9D9511}">
          <p14:sldIdLst>
            <p14:sldId id="1156"/>
          </p14:sldIdLst>
        </p14:section>
        <p14:section name="程式說明" id="{8B7128D6-C6E4-4857-BEA8-4971225D23A0}">
          <p14:sldIdLst>
            <p14:sldId id="1144"/>
            <p14:sldId id="1157"/>
            <p14:sldId id="1158"/>
            <p14:sldId id="1159"/>
          </p14:sldIdLst>
        </p14:section>
        <p14:section name="DEMO影片" id="{82D455C6-F925-4326-9AFD-CCF873EFBE47}">
          <p14:sldIdLst>
            <p14:sldId id="114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8BB9A9-9778-40AE-951C-E93E608ACEC3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5A14D5-5E9C-4134-A66F-8321FD69E3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1946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F8A6B0B-A5FB-4629-B823-69B1A9EB3A43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標楷體" panose="03000509000000000000" pitchFamily="65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標楷體" panose="03000509000000000000" pitchFamily="65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118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0261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2362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14343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4074"/>
            <a:ext cx="10515600" cy="4434726"/>
          </a:xfrm>
        </p:spPr>
        <p:txBody>
          <a:bodyPr>
            <a:normAutofit/>
          </a:bodyPr>
          <a:lstStyle>
            <a:lvl1pPr hangingPunct="0">
              <a:lnSpc>
                <a:spcPct val="100000"/>
              </a:lnSpc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7" name="內容版面配置區 2"/>
          <p:cNvSpPr>
            <a:spLocks noGrp="1"/>
          </p:cNvSpPr>
          <p:nvPr>
            <p:ph idx="13"/>
          </p:nvPr>
        </p:nvSpPr>
        <p:spPr>
          <a:xfrm>
            <a:off x="838200" y="5638800"/>
            <a:ext cx="10515600" cy="600825"/>
          </a:xfrm>
        </p:spPr>
        <p:txBody>
          <a:bodyPr>
            <a:normAutofit/>
          </a:bodyPr>
          <a:lstStyle>
            <a:lvl1pPr hangingPunct="0">
              <a:lnSpc>
                <a:spcPct val="100000"/>
              </a:lnSpc>
              <a:spcBef>
                <a:spcPts val="0"/>
              </a:spcBef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6163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5116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006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8223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1897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5893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112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9823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4911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2024/1/10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20582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/>
          </a:bodyPr>
          <a:lstStyle/>
          <a:p>
            <a:pPr>
              <a:lnSpc>
                <a:spcPct val="125000"/>
              </a:lnSpc>
            </a:pPr>
            <a:r>
              <a:rPr lang="en-US" altLang="zh-TW" sz="4000" b="0" dirty="0"/>
              <a:t>FPGA</a:t>
            </a:r>
            <a:r>
              <a:rPr lang="zh-TW" altLang="en-US" sz="4000" b="0" dirty="0"/>
              <a:t>專題實習報告</a:t>
            </a:r>
            <a:br>
              <a:rPr lang="en-US" altLang="zh-TW" sz="4000" b="0" dirty="0"/>
            </a:br>
            <a:r>
              <a:rPr lang="en-US" altLang="zh-TW" sz="5400" b="0" dirty="0"/>
              <a:t>PWM</a:t>
            </a:r>
            <a:r>
              <a:rPr lang="zh-TW" altLang="en-US" sz="5400" b="0" dirty="0"/>
              <a:t> 呼吸燈</a:t>
            </a:r>
            <a:endParaRPr lang="zh-TW" altLang="en-US" sz="4000" b="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5047861"/>
            <a:ext cx="10515600" cy="1211425"/>
          </a:xfrm>
        </p:spPr>
        <p:txBody>
          <a:bodyPr numCol="3">
            <a:normAutofit/>
          </a:bodyPr>
          <a:lstStyle/>
          <a:p>
            <a:pPr algn="l"/>
            <a:r>
              <a:rPr lang="en-US" altLang="zh-TW" dirty="0"/>
              <a:t>Project 2</a:t>
            </a:r>
          </a:p>
          <a:p>
            <a:pPr algn="l"/>
            <a:r>
              <a:rPr lang="en-US" altLang="zh-TW" dirty="0"/>
              <a:t>C110112107</a:t>
            </a:r>
            <a:r>
              <a:rPr lang="zh-TW" altLang="en-US" dirty="0"/>
              <a:t>   林</a:t>
            </a:r>
            <a:r>
              <a:rPr lang="zh-TW" altLang="en-US" sz="1800" dirty="0"/>
              <a:t>㛩</a:t>
            </a:r>
            <a:r>
              <a:rPr lang="zh-TW" altLang="en-US" dirty="0"/>
              <a:t>璇</a:t>
            </a:r>
            <a:endParaRPr lang="en-US" altLang="zh-TW" dirty="0"/>
          </a:p>
          <a:p>
            <a:pPr algn="l"/>
            <a:r>
              <a:rPr lang="en-US" altLang="zh-TW" dirty="0"/>
              <a:t>2023/11/01</a:t>
            </a:r>
          </a:p>
        </p:txBody>
      </p:sp>
    </p:spTree>
    <p:extLst>
      <p:ext uri="{BB962C8B-B14F-4D97-AF65-F5344CB8AC3E}">
        <p14:creationId xmlns:p14="http://schemas.microsoft.com/office/powerpoint/2010/main" val="14410248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418199978_6009007359223969_6374136102954813153_n">
            <a:hlinkClick r:id="" action="ppaction://media"/>
            <a:extLst>
              <a:ext uri="{FF2B5EF4-FFF2-40B4-BE49-F238E27FC236}">
                <a16:creationId xmlns:a16="http://schemas.microsoft.com/office/drawing/2014/main" id="{E2D0083D-C744-4271-A62B-2A50FDC216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4167187" y="291738"/>
            <a:ext cx="3857625" cy="6858000"/>
          </a:xfrm>
          <a:prstGeom prst="rect">
            <a:avLst/>
          </a:prstGeom>
        </p:spPr>
      </p:pic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/>
          <a:lstStyle/>
          <a:p>
            <a:pPr>
              <a:defRPr/>
            </a:pPr>
            <a:r>
              <a:rPr kumimoji="0" lang="en-US" altLang="zh-TW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DEMO</a:t>
            </a:r>
          </a:p>
          <a:p>
            <a:pPr marL="0" indent="0">
              <a:buNone/>
              <a:defRPr/>
            </a:pPr>
            <a:r>
              <a:rPr lang="en-US" altLang="zh-TW" dirty="0"/>
              <a:t>reset</a:t>
            </a:r>
            <a:r>
              <a:rPr lang="zh-TW" altLang="en-US" dirty="0"/>
              <a:t>設計為</a:t>
            </a:r>
            <a:r>
              <a:rPr lang="en-US" altLang="zh-TW" dirty="0"/>
              <a:t>F22</a:t>
            </a:r>
            <a:r>
              <a:rPr lang="zh-TW" altLang="en-US" dirty="0"/>
              <a:t>；</a:t>
            </a:r>
            <a:r>
              <a:rPr lang="en-US" altLang="zh-TW" dirty="0"/>
              <a:t>led</a:t>
            </a:r>
            <a:r>
              <a:rPr lang="zh-TW" altLang="en-US" dirty="0"/>
              <a:t>設計為</a:t>
            </a:r>
            <a:r>
              <a:rPr lang="en-US" altLang="zh-TW" dirty="0"/>
              <a:t>U14</a:t>
            </a:r>
          </a:p>
          <a:p>
            <a:pPr marL="800100" lvl="1" indent="-342900">
              <a:buFont typeface="+mj-lt"/>
              <a:buAutoNum type="arabicPeriod"/>
              <a:defRPr/>
            </a:pPr>
            <a:endParaRPr lang="en-US" altLang="zh-TW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3600" dirty="0"/>
              <a:t>DEMO(2023/11/18</a:t>
            </a:r>
            <a:r>
              <a:rPr lang="zh-TW" altLang="en-US" sz="3600" dirty="0"/>
              <a:t>更新</a:t>
            </a:r>
            <a:r>
              <a:rPr lang="en-US" altLang="zh-TW" sz="3600" dirty="0"/>
              <a:t>)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356613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/>
          <a:lstStyle/>
          <a:p>
            <a:pPr>
              <a:defRPr/>
            </a:pPr>
            <a:r>
              <a:rPr kumimoji="0" lang="zh-TW" alt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利用</a:t>
            </a:r>
            <a:r>
              <a:rPr kumimoji="0" lang="en-US" altLang="zh-TW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counters.vhd</a:t>
            </a:r>
            <a:r>
              <a:rPr kumimoji="0" lang="zh-TW" alt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的兩個計數器完成</a:t>
            </a:r>
            <a:r>
              <a:rPr kumimoji="0" lang="en-US" altLang="zh-TW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PWM</a:t>
            </a:r>
          </a:p>
          <a:p>
            <a:pPr>
              <a:defRPr/>
            </a:pPr>
            <a:r>
              <a:rPr lang="zh-TW" altLang="en-US" dirty="0"/>
              <a:t>設計</a:t>
            </a:r>
            <a:r>
              <a:rPr lang="en-US" altLang="zh-TW" dirty="0"/>
              <a:t>FSM1:</a:t>
            </a:r>
            <a:r>
              <a:rPr lang="zh-TW" altLang="en-US" dirty="0"/>
              <a:t> </a:t>
            </a:r>
            <a:r>
              <a:rPr lang="en-US" altLang="zh-TW" dirty="0"/>
              <a:t>counter1,</a:t>
            </a:r>
            <a:r>
              <a:rPr lang="zh-TW" altLang="en-US" dirty="0"/>
              <a:t> </a:t>
            </a:r>
            <a:r>
              <a:rPr lang="en-US" altLang="zh-TW" dirty="0"/>
              <a:t>counter2</a:t>
            </a:r>
          </a:p>
          <a:p>
            <a:pPr>
              <a:defRPr/>
            </a:pPr>
            <a:r>
              <a:rPr lang="zh-TW" altLang="en-US" dirty="0"/>
              <a:t>設計</a:t>
            </a:r>
            <a:r>
              <a:rPr lang="en-US" altLang="zh-TW" dirty="0"/>
              <a:t>FSM2:</a:t>
            </a:r>
            <a:r>
              <a:rPr lang="zh-TW" altLang="en-US" dirty="0"/>
              <a:t> </a:t>
            </a:r>
            <a:r>
              <a:rPr lang="en-US" altLang="zh-TW" dirty="0"/>
              <a:t>up1,</a:t>
            </a:r>
            <a:r>
              <a:rPr lang="zh-TW" altLang="en-US" dirty="0"/>
              <a:t> </a:t>
            </a:r>
            <a:r>
              <a:rPr lang="en-US" altLang="zh-TW" dirty="0"/>
              <a:t>up2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TW" altLang="en-US" sz="3600" dirty="0"/>
              <a:t>需求定義</a:t>
            </a:r>
            <a:r>
              <a:rPr lang="en-US" altLang="zh-TW" sz="3600" dirty="0"/>
              <a:t>(2023/11/01</a:t>
            </a:r>
            <a:r>
              <a:rPr lang="zh-TW" altLang="en-US" sz="3600" dirty="0"/>
              <a:t>更新</a:t>
            </a:r>
            <a:r>
              <a:rPr lang="en-US" altLang="zh-TW" sz="3600" dirty="0"/>
              <a:t>)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590588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/>
          <a:lstStyle/>
          <a:p>
            <a:pPr>
              <a:defRPr/>
            </a:pPr>
            <a:r>
              <a:rPr lang="en-US" altLang="zh-TW" dirty="0"/>
              <a:t>breakdown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3600" dirty="0"/>
              <a:t>breakdown(2023/11/01</a:t>
            </a:r>
            <a:r>
              <a:rPr lang="zh-TW" altLang="en-US" sz="3600" dirty="0"/>
              <a:t>更新</a:t>
            </a:r>
            <a:r>
              <a:rPr lang="en-US" altLang="zh-TW" sz="3600" dirty="0"/>
              <a:t>)</a:t>
            </a:r>
            <a:endParaRPr lang="zh-TW" altLang="en-US" sz="36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BA011D0-6568-F85F-4296-BA81BCF22C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568" y="2507437"/>
            <a:ext cx="10068232" cy="2426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582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/>
          <a:lstStyle/>
          <a:p>
            <a:pPr>
              <a:defRPr/>
            </a:pPr>
            <a:r>
              <a:rPr lang="zh-TW" altLang="en-US" dirty="0"/>
              <a:t>架構圖</a:t>
            </a:r>
            <a:endParaRPr lang="en-US" altLang="zh-TW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TW" altLang="en-US" sz="3600" dirty="0"/>
              <a:t>架構圖</a:t>
            </a:r>
            <a:r>
              <a:rPr lang="en-US" altLang="zh-TW" sz="3600" dirty="0"/>
              <a:t>(2023/11/01</a:t>
            </a:r>
            <a:r>
              <a:rPr lang="zh-TW" altLang="en-US" sz="3600" dirty="0"/>
              <a:t>更新</a:t>
            </a:r>
            <a:r>
              <a:rPr lang="en-US" altLang="zh-TW" sz="3600" dirty="0"/>
              <a:t>)</a:t>
            </a:r>
            <a:endParaRPr lang="zh-TW" altLang="en-US" sz="3600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F5A04F4-FEDE-66A5-A869-EEB4800874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774" y="1828799"/>
            <a:ext cx="11274965" cy="3215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1504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/>
          <a:lstStyle/>
          <a:p>
            <a:pPr>
              <a:defRPr/>
            </a:pPr>
            <a:r>
              <a:rPr lang="en-US" altLang="zh-TW" dirty="0"/>
              <a:t>FSM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3600" dirty="0"/>
              <a:t>FSM(2023/11/01</a:t>
            </a:r>
            <a:r>
              <a:rPr lang="zh-TW" altLang="en-US" sz="3600" dirty="0"/>
              <a:t>更新</a:t>
            </a:r>
            <a:r>
              <a:rPr lang="en-US" altLang="zh-TW" sz="3600" dirty="0"/>
              <a:t>)</a:t>
            </a:r>
            <a:endParaRPr lang="zh-TW" altLang="en-US" sz="3600" dirty="0"/>
          </a:p>
        </p:txBody>
      </p:sp>
      <p:grpSp>
        <p:nvGrpSpPr>
          <p:cNvPr id="33" name="群組 32">
            <a:extLst>
              <a:ext uri="{FF2B5EF4-FFF2-40B4-BE49-F238E27FC236}">
                <a16:creationId xmlns:a16="http://schemas.microsoft.com/office/drawing/2014/main" id="{9EC64DC7-C900-E857-B67B-31637DC9F5A1}"/>
              </a:ext>
            </a:extLst>
          </p:cNvPr>
          <p:cNvGrpSpPr/>
          <p:nvPr/>
        </p:nvGrpSpPr>
        <p:grpSpPr>
          <a:xfrm>
            <a:off x="3589343" y="1413441"/>
            <a:ext cx="5155823" cy="4614593"/>
            <a:chOff x="1313071" y="273588"/>
            <a:chExt cx="5315446" cy="6198988"/>
          </a:xfrm>
        </p:grpSpPr>
        <p:sp>
          <p:nvSpPr>
            <p:cNvPr id="19" name="橢圓 18">
              <a:extLst>
                <a:ext uri="{FF2B5EF4-FFF2-40B4-BE49-F238E27FC236}">
                  <a16:creationId xmlns:a16="http://schemas.microsoft.com/office/drawing/2014/main" id="{52CB58FE-C6DE-ED12-ABCC-2D4A33E0E296}"/>
                </a:ext>
              </a:extLst>
            </p:cNvPr>
            <p:cNvSpPr/>
            <p:nvPr/>
          </p:nvSpPr>
          <p:spPr>
            <a:xfrm>
              <a:off x="1612940" y="984967"/>
              <a:ext cx="1545262" cy="121742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state1</a:t>
              </a:r>
              <a:endParaRPr lang="zh-TW" alt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橢圓 19">
              <a:extLst>
                <a:ext uri="{FF2B5EF4-FFF2-40B4-BE49-F238E27FC236}">
                  <a16:creationId xmlns:a16="http://schemas.microsoft.com/office/drawing/2014/main" id="{F47C2A6E-E43F-7D05-621F-2EC2F507B091}"/>
                </a:ext>
              </a:extLst>
            </p:cNvPr>
            <p:cNvSpPr/>
            <p:nvPr/>
          </p:nvSpPr>
          <p:spPr>
            <a:xfrm>
              <a:off x="4550738" y="984967"/>
              <a:ext cx="1545262" cy="121742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state2</a:t>
              </a:r>
              <a:endParaRPr lang="zh-TW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橢圓 20">
              <a:extLst>
                <a:ext uri="{FF2B5EF4-FFF2-40B4-BE49-F238E27FC236}">
                  <a16:creationId xmlns:a16="http://schemas.microsoft.com/office/drawing/2014/main" id="{C7868892-A211-0EEC-7D29-1488404FE93D}"/>
                </a:ext>
              </a:extLst>
            </p:cNvPr>
            <p:cNvSpPr/>
            <p:nvPr/>
          </p:nvSpPr>
          <p:spPr>
            <a:xfrm>
              <a:off x="1612940" y="4327802"/>
              <a:ext cx="1545262" cy="121742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000" dirty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Times New Roman" panose="02020603050405020304" pitchFamily="18" charset="0"/>
                </a:rPr>
                <a:t>變暗</a:t>
              </a:r>
            </a:p>
          </p:txBody>
        </p:sp>
        <p:sp>
          <p:nvSpPr>
            <p:cNvPr id="22" name="橢圓 21">
              <a:extLst>
                <a:ext uri="{FF2B5EF4-FFF2-40B4-BE49-F238E27FC236}">
                  <a16:creationId xmlns:a16="http://schemas.microsoft.com/office/drawing/2014/main" id="{939599BE-9F52-0895-8651-9D2A1F112579}"/>
                </a:ext>
              </a:extLst>
            </p:cNvPr>
            <p:cNvSpPr/>
            <p:nvPr/>
          </p:nvSpPr>
          <p:spPr>
            <a:xfrm>
              <a:off x="4550738" y="4327802"/>
              <a:ext cx="1545262" cy="121742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000" dirty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Times New Roman" panose="02020603050405020304" pitchFamily="18" charset="0"/>
                </a:rPr>
                <a:t>變亮</a:t>
              </a:r>
            </a:p>
          </p:txBody>
        </p:sp>
        <p:sp>
          <p:nvSpPr>
            <p:cNvPr id="23" name="文字方塊 22">
              <a:extLst>
                <a:ext uri="{FF2B5EF4-FFF2-40B4-BE49-F238E27FC236}">
                  <a16:creationId xmlns:a16="http://schemas.microsoft.com/office/drawing/2014/main" id="{9588AAA1-2392-07C6-85AF-8604F4D8EB79}"/>
                </a:ext>
              </a:extLst>
            </p:cNvPr>
            <p:cNvSpPr txBox="1"/>
            <p:nvPr/>
          </p:nvSpPr>
          <p:spPr>
            <a:xfrm>
              <a:off x="2951162" y="273588"/>
              <a:ext cx="18451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0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count1 &gt;= 255</a:t>
              </a:r>
              <a:endParaRPr lang="zh-TW" altLang="en-US" sz="20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C2020EBF-1B58-3EAB-25EF-A094712D8C08}"/>
                </a:ext>
              </a:extLst>
            </p:cNvPr>
            <p:cNvSpPr txBox="1"/>
            <p:nvPr/>
          </p:nvSpPr>
          <p:spPr>
            <a:xfrm>
              <a:off x="2938255" y="2669699"/>
              <a:ext cx="18451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0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count2 &gt;= 64</a:t>
              </a:r>
              <a:endParaRPr lang="zh-TW" altLang="en-US" sz="20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011438CE-E4C7-6CDB-915F-9D5E366ECADE}"/>
                </a:ext>
              </a:extLst>
            </p:cNvPr>
            <p:cNvSpPr txBox="1"/>
            <p:nvPr/>
          </p:nvSpPr>
          <p:spPr>
            <a:xfrm>
              <a:off x="3158202" y="3537114"/>
              <a:ext cx="13925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0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count 0</a:t>
              </a:r>
              <a:endParaRPr lang="zh-TW" altLang="en-US" sz="20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26" name="文字方塊 25">
              <a:extLst>
                <a:ext uri="{FF2B5EF4-FFF2-40B4-BE49-F238E27FC236}">
                  <a16:creationId xmlns:a16="http://schemas.microsoft.com/office/drawing/2014/main" id="{23CEC540-F952-2CB2-476D-6BB971D731D9}"/>
                </a:ext>
              </a:extLst>
            </p:cNvPr>
            <p:cNvSpPr txBox="1"/>
            <p:nvPr/>
          </p:nvSpPr>
          <p:spPr>
            <a:xfrm>
              <a:off x="3175923" y="6072466"/>
              <a:ext cx="14310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000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count 255</a:t>
              </a:r>
              <a:endParaRPr lang="zh-TW" altLang="en-US" sz="20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cxnSp>
          <p:nvCxnSpPr>
            <p:cNvPr id="27" name="接點: 弧形 26">
              <a:extLst>
                <a:ext uri="{FF2B5EF4-FFF2-40B4-BE49-F238E27FC236}">
                  <a16:creationId xmlns:a16="http://schemas.microsoft.com/office/drawing/2014/main" id="{89E5F75D-E891-5740-2049-ABE2829622EE}"/>
                </a:ext>
              </a:extLst>
            </p:cNvPr>
            <p:cNvCxnSpPr>
              <a:stCxn id="19" idx="7"/>
              <a:endCxn id="20" idx="1"/>
            </p:cNvCxnSpPr>
            <p:nvPr/>
          </p:nvCxnSpPr>
          <p:spPr>
            <a:xfrm rot="5400000" flipH="1" flipV="1">
              <a:off x="3854470" y="240689"/>
              <a:ext cx="12700" cy="1845132"/>
            </a:xfrm>
            <a:prstGeom prst="curvedConnector3">
              <a:avLst>
                <a:gd name="adj1" fmla="val 3203843"/>
              </a:avLst>
            </a:prstGeom>
            <a:ln>
              <a:tailEnd type="stealth" w="lg" len="lg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接點: 弧形 27">
              <a:extLst>
                <a:ext uri="{FF2B5EF4-FFF2-40B4-BE49-F238E27FC236}">
                  <a16:creationId xmlns:a16="http://schemas.microsoft.com/office/drawing/2014/main" id="{05309C74-8562-9354-F628-72D84F93FC2A}"/>
                </a:ext>
              </a:extLst>
            </p:cNvPr>
            <p:cNvCxnSpPr>
              <a:stCxn id="20" idx="3"/>
              <a:endCxn id="19" idx="5"/>
            </p:cNvCxnSpPr>
            <p:nvPr/>
          </p:nvCxnSpPr>
          <p:spPr>
            <a:xfrm rot="5400000">
              <a:off x="3854470" y="1101541"/>
              <a:ext cx="12700" cy="1845132"/>
            </a:xfrm>
            <a:prstGeom prst="curvedConnector3">
              <a:avLst>
                <a:gd name="adj1" fmla="val 3203843"/>
              </a:avLst>
            </a:prstGeom>
            <a:ln>
              <a:headEnd w="lg" len="med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接點: 弧形 28">
              <a:extLst>
                <a:ext uri="{FF2B5EF4-FFF2-40B4-BE49-F238E27FC236}">
                  <a16:creationId xmlns:a16="http://schemas.microsoft.com/office/drawing/2014/main" id="{EEDA331C-2C1F-5228-C2FA-E44B88521988}"/>
                </a:ext>
              </a:extLst>
            </p:cNvPr>
            <p:cNvCxnSpPr>
              <a:stCxn id="21" idx="7"/>
              <a:endCxn id="22" idx="1"/>
            </p:cNvCxnSpPr>
            <p:nvPr/>
          </p:nvCxnSpPr>
          <p:spPr>
            <a:xfrm rot="5400000" flipH="1" flipV="1">
              <a:off x="3854470" y="3583524"/>
              <a:ext cx="12700" cy="1845132"/>
            </a:xfrm>
            <a:prstGeom prst="curvedConnector3">
              <a:avLst>
                <a:gd name="adj1" fmla="val 3203843"/>
              </a:avLst>
            </a:prstGeom>
            <a:ln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接點: 弧形 29">
              <a:extLst>
                <a:ext uri="{FF2B5EF4-FFF2-40B4-BE49-F238E27FC236}">
                  <a16:creationId xmlns:a16="http://schemas.microsoft.com/office/drawing/2014/main" id="{A810FF75-38F9-4996-7635-11CD7016B405}"/>
                </a:ext>
              </a:extLst>
            </p:cNvPr>
            <p:cNvCxnSpPr>
              <a:stCxn id="22" idx="3"/>
              <a:endCxn id="21" idx="5"/>
            </p:cNvCxnSpPr>
            <p:nvPr/>
          </p:nvCxnSpPr>
          <p:spPr>
            <a:xfrm rot="5400000">
              <a:off x="3854470" y="4444376"/>
              <a:ext cx="12700" cy="1845132"/>
            </a:xfrm>
            <a:prstGeom prst="curvedConnector3">
              <a:avLst>
                <a:gd name="adj1" fmla="val 3203843"/>
              </a:avLst>
            </a:prstGeom>
            <a:ln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文字方塊 30">
              <a:extLst>
                <a:ext uri="{FF2B5EF4-FFF2-40B4-BE49-F238E27FC236}">
                  <a16:creationId xmlns:a16="http://schemas.microsoft.com/office/drawing/2014/main" id="{AE026577-C119-ADC3-A36B-A35708695143}"/>
                </a:ext>
              </a:extLst>
            </p:cNvPr>
            <p:cNvSpPr txBox="1"/>
            <p:nvPr/>
          </p:nvSpPr>
          <p:spPr>
            <a:xfrm>
              <a:off x="1313071" y="2202087"/>
              <a:ext cx="18451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000" dirty="0">
                  <a:solidFill>
                    <a:schemeClr val="accent2">
                      <a:lumMod val="50000"/>
                    </a:schemeClr>
                  </a:solidFill>
                  <a:highlight>
                    <a:srgbClr val="C0C0C0"/>
                  </a:highlight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count2 &lt;= 0</a:t>
              </a:r>
              <a:endParaRPr lang="zh-TW" altLang="en-US" sz="2000" dirty="0">
                <a:solidFill>
                  <a:schemeClr val="accent2">
                    <a:lumMod val="50000"/>
                  </a:schemeClr>
                </a:solidFill>
                <a:highlight>
                  <a:srgbClr val="C0C0C0"/>
                </a:highlight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  <p:sp>
          <p:nvSpPr>
            <p:cNvPr id="32" name="文字方塊 31">
              <a:extLst>
                <a:ext uri="{FF2B5EF4-FFF2-40B4-BE49-F238E27FC236}">
                  <a16:creationId xmlns:a16="http://schemas.microsoft.com/office/drawing/2014/main" id="{1467E514-A9E9-1DDF-FD7B-551370F0176B}"/>
                </a:ext>
              </a:extLst>
            </p:cNvPr>
            <p:cNvSpPr txBox="1"/>
            <p:nvPr/>
          </p:nvSpPr>
          <p:spPr>
            <a:xfrm>
              <a:off x="4783386" y="2202087"/>
              <a:ext cx="18451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000" dirty="0">
                  <a:solidFill>
                    <a:schemeClr val="accent2">
                      <a:lumMod val="50000"/>
                    </a:schemeClr>
                  </a:solidFill>
                  <a:highlight>
                    <a:srgbClr val="C0C0C0"/>
                  </a:highlight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count1 &lt;= 0</a:t>
              </a:r>
              <a:endParaRPr lang="zh-TW" altLang="en-US" sz="2000" dirty="0">
                <a:solidFill>
                  <a:schemeClr val="accent2">
                    <a:lumMod val="50000"/>
                  </a:schemeClr>
                </a:solidFill>
                <a:highlight>
                  <a:srgbClr val="C0C0C0"/>
                </a:highlight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77904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/>
          <a:lstStyle/>
          <a:p>
            <a:pPr>
              <a:defRPr/>
            </a:pPr>
            <a:r>
              <a:rPr kumimoji="0" lang="zh-TW" alt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程式說明：</a:t>
            </a:r>
            <a:endParaRPr kumimoji="0" lang="en-US" altLang="zh-TW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+mn-cs"/>
            </a:endParaRPr>
          </a:p>
          <a:p>
            <a:pPr marL="0" indent="0">
              <a:buNone/>
              <a:defRPr/>
            </a:pPr>
            <a:endParaRPr lang="en-US" altLang="zh-TW" dirty="0"/>
          </a:p>
          <a:p>
            <a:pPr marL="800100" lvl="1" indent="-342900">
              <a:buFont typeface="+mj-lt"/>
              <a:buAutoNum type="arabicPeriod"/>
              <a:defRPr/>
            </a:pPr>
            <a:endParaRPr lang="en-US" altLang="zh-TW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TW" altLang="en-US" sz="3600" dirty="0"/>
              <a:t>程式說明</a:t>
            </a:r>
            <a:r>
              <a:rPr lang="en-US" altLang="zh-TW" sz="3600" dirty="0"/>
              <a:t>(2023/11/01</a:t>
            </a:r>
            <a:r>
              <a:rPr lang="zh-TW" altLang="en-US" sz="3600" dirty="0"/>
              <a:t>更新</a:t>
            </a:r>
            <a:r>
              <a:rPr lang="en-US" altLang="zh-TW" sz="3600" dirty="0"/>
              <a:t>)</a:t>
            </a:r>
            <a:endParaRPr lang="zh-TW" altLang="en-US" sz="36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34F09AF-DC6F-CEB1-6843-9EF64BD427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26482"/>
            <a:ext cx="5448772" cy="2949196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E156569-13CD-6C46-42E5-EC209F397E88}"/>
              </a:ext>
            </a:extLst>
          </p:cNvPr>
          <p:cNvSpPr/>
          <p:nvPr/>
        </p:nvSpPr>
        <p:spPr>
          <a:xfrm>
            <a:off x="1298380" y="1726482"/>
            <a:ext cx="4622800" cy="13849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C5CA457-D785-8186-F018-60AEAEE72ADC}"/>
              </a:ext>
            </a:extLst>
          </p:cNvPr>
          <p:cNvSpPr txBox="1"/>
          <p:nvPr/>
        </p:nvSpPr>
        <p:spPr>
          <a:xfrm>
            <a:off x="4543462" y="1605489"/>
            <a:ext cx="3413764" cy="523220"/>
          </a:xfrm>
          <a:prstGeom prst="rect">
            <a:avLst/>
          </a:prstGeom>
          <a:solidFill>
            <a:srgbClr val="FFCCCC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宣告外部輸入接腳 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clk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kumimoji="0" lang="en-US" altLang="zh-TW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rst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,</a:t>
            </a: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4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F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,</a:t>
            </a: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kumimoji="0" lang="en-US" altLang="zh-TW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min, MAX</a:t>
            </a: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、</a:t>
            </a:r>
            <a:endParaRPr kumimoji="0" lang="en-US" altLang="zh-TW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外部輸出接腳</a:t>
            </a:r>
            <a:r>
              <a:rPr lang="en-US" altLang="zh-TW" sz="1400" dirty="0" err="1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pwm</a:t>
            </a:r>
            <a:endParaRPr kumimoji="0" lang="zh-TW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7A83436-F35C-414B-A47B-393CB9381D4D}"/>
              </a:ext>
            </a:extLst>
          </p:cNvPr>
          <p:cNvSpPr/>
          <p:nvPr/>
        </p:nvSpPr>
        <p:spPr>
          <a:xfrm>
            <a:off x="1298380" y="3174128"/>
            <a:ext cx="5094031" cy="12972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4CA6B0EE-B40C-49D3-941F-B22A7593DE9F}"/>
              </a:ext>
            </a:extLst>
          </p:cNvPr>
          <p:cNvSpPr txBox="1"/>
          <p:nvPr/>
        </p:nvSpPr>
        <p:spPr>
          <a:xfrm>
            <a:off x="5373370" y="3157328"/>
            <a:ext cx="3946800" cy="523220"/>
          </a:xfrm>
          <a:prstGeom prst="rect">
            <a:avLst/>
          </a:prstGeom>
          <a:solidFill>
            <a:srgbClr val="FFCCCC"/>
          </a:solidFill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宣告訊號</a:t>
            </a:r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state1,</a:t>
            </a:r>
            <a:r>
              <a:rPr lang="zh-TW" altLang="en-US" sz="1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state2, count1, count2, up1, up2</a:t>
            </a:r>
            <a:r>
              <a:rPr lang="zh-TW" altLang="en-US" sz="1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、類別</a:t>
            </a:r>
            <a:r>
              <a:rPr lang="en-US" altLang="zh-TW" sz="1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STATE_TYPE1, STATE_TYPE2</a:t>
            </a:r>
          </a:p>
        </p:txBody>
      </p:sp>
    </p:spTree>
    <p:extLst>
      <p:ext uri="{BB962C8B-B14F-4D97-AF65-F5344CB8AC3E}">
        <p14:creationId xmlns:p14="http://schemas.microsoft.com/office/powerpoint/2010/main" val="2779402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/>
          <a:lstStyle/>
          <a:p>
            <a:pPr>
              <a:defRPr/>
            </a:pPr>
            <a:r>
              <a:rPr kumimoji="0" lang="zh-TW" alt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程式說明：</a:t>
            </a:r>
            <a:endParaRPr kumimoji="0" lang="en-US" altLang="zh-TW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+mn-cs"/>
            </a:endParaRPr>
          </a:p>
          <a:p>
            <a:pPr marL="0" indent="0">
              <a:buNone/>
              <a:defRPr/>
            </a:pPr>
            <a:endParaRPr lang="en-US" altLang="zh-TW" dirty="0"/>
          </a:p>
          <a:p>
            <a:pPr marL="800100" lvl="1" indent="-342900">
              <a:buFont typeface="+mj-lt"/>
              <a:buAutoNum type="arabicPeriod"/>
              <a:defRPr/>
            </a:pPr>
            <a:endParaRPr lang="en-US" altLang="zh-TW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TW" altLang="en-US" sz="3600" dirty="0"/>
              <a:t>程式說明</a:t>
            </a:r>
            <a:r>
              <a:rPr lang="en-US" altLang="zh-TW" sz="3600" dirty="0"/>
              <a:t>(2023/11/01</a:t>
            </a:r>
            <a:r>
              <a:rPr lang="zh-TW" altLang="en-US" sz="3600" dirty="0"/>
              <a:t>更新</a:t>
            </a:r>
            <a:r>
              <a:rPr lang="en-US" altLang="zh-TW" sz="3600" dirty="0"/>
              <a:t>)</a:t>
            </a:r>
            <a:endParaRPr lang="zh-TW" altLang="en-US" sz="36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E4790D9-F1E1-5F4B-5D85-FB800D388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3549"/>
            <a:ext cx="3664974" cy="4054378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15F06CB5-2FCA-44BD-9FD1-7FB9897DA024}"/>
              </a:ext>
            </a:extLst>
          </p:cNvPr>
          <p:cNvSpPr txBox="1"/>
          <p:nvPr/>
        </p:nvSpPr>
        <p:spPr>
          <a:xfrm>
            <a:off x="5295257" y="1693549"/>
            <a:ext cx="5409095" cy="1569660"/>
          </a:xfrm>
          <a:prstGeom prst="rect">
            <a:avLst/>
          </a:prstGeom>
          <a:solidFill>
            <a:srgbClr val="FFCCCC"/>
          </a:solidFill>
        </p:spPr>
        <p:txBody>
          <a:bodyPr wrap="square" rtlCol="0">
            <a:spAutoFit/>
          </a:bodyPr>
          <a:lstStyle/>
          <a:p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狀態機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FSM2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功能說明：</a:t>
            </a:r>
            <a:endParaRPr lang="en-US" altLang="zh-TW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Condition1: up1 </a:t>
            </a:r>
            <a:r>
              <a:rPr lang="en-US" altLang="zh-TW" sz="1200" dirty="0">
                <a:latin typeface="Abadi" panose="020B060402020202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≧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MAX and up2 </a:t>
            </a:r>
            <a:r>
              <a:rPr lang="en-US" altLang="zh-TW" sz="1200" dirty="0">
                <a:latin typeface="Abadi" panose="020B060402010402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≦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min</a:t>
            </a:r>
          </a:p>
          <a:p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Condition2: up1 </a:t>
            </a:r>
            <a:r>
              <a:rPr lang="en-US" altLang="zh-TW" sz="1200" dirty="0">
                <a:latin typeface="Abadi" panose="020B060402010402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≦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min and up2 </a:t>
            </a:r>
            <a:r>
              <a:rPr lang="en-US" altLang="zh-TW" sz="1200" dirty="0">
                <a:latin typeface="Abadi" panose="020B060402020202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≧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MAX</a:t>
            </a:r>
          </a:p>
          <a:p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當</a:t>
            </a: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rst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‘0’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，初始狀態為</a:t>
            </a: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getting_bright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；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在</a:t>
            </a: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clk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上升沿，運行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case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語句：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getting_bright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時，若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Condition1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，則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state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轉為</a:t>
            </a: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getting_dark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。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getting_dark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時，若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Condition2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，則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state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轉為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getting_ bright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others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state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轉為</a:t>
            </a: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getting_bright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E2F4F7B-D749-4C11-87D6-DA6165F984AD}"/>
              </a:ext>
            </a:extLst>
          </p:cNvPr>
          <p:cNvSpPr txBox="1"/>
          <p:nvPr/>
        </p:nvSpPr>
        <p:spPr>
          <a:xfrm>
            <a:off x="5223939" y="3764587"/>
            <a:ext cx="5409095" cy="1200329"/>
          </a:xfrm>
          <a:prstGeom prst="rect">
            <a:avLst/>
          </a:prstGeom>
          <a:solidFill>
            <a:srgbClr val="FFCCCC"/>
          </a:solidFill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up1_p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功能說明：</a:t>
            </a:r>
            <a:endParaRPr lang="en-US" altLang="zh-TW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當</a:t>
            </a: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rst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‘0’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up1 </a:t>
            </a:r>
            <a:r>
              <a:rPr lang="en-US" altLang="zh-TW" sz="1200" dirty="0">
                <a:latin typeface="Abadi" panose="020B060402010402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≦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min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；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在</a:t>
            </a: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clk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上升沿，運行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case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語句：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getting_bright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時，若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k = F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，則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up1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開始上數。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getting_dark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時，若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k = F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，則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up1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開始下數。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others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up1 </a:t>
            </a:r>
            <a:r>
              <a:rPr lang="en-US" altLang="zh-TW" sz="1200" dirty="0">
                <a:latin typeface="Abadi" panose="020B060402010402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≦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min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6481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/>
          <a:lstStyle/>
          <a:p>
            <a:pPr>
              <a:defRPr/>
            </a:pPr>
            <a:r>
              <a:rPr kumimoji="0" lang="zh-TW" alt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程式說明：</a:t>
            </a:r>
            <a:endParaRPr kumimoji="0" lang="en-US" altLang="zh-TW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+mn-cs"/>
            </a:endParaRPr>
          </a:p>
          <a:p>
            <a:pPr marL="0" indent="0">
              <a:buNone/>
              <a:defRPr/>
            </a:pPr>
            <a:endParaRPr lang="en-US" altLang="zh-TW" dirty="0"/>
          </a:p>
          <a:p>
            <a:pPr marL="800100" lvl="1" indent="-342900">
              <a:buFont typeface="+mj-lt"/>
              <a:buAutoNum type="arabicPeriod"/>
              <a:defRPr/>
            </a:pPr>
            <a:endParaRPr lang="en-US" altLang="zh-TW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TW" altLang="en-US" sz="3600" dirty="0"/>
              <a:t>程式說明</a:t>
            </a:r>
            <a:r>
              <a:rPr lang="en-US" altLang="zh-TW" sz="3600" dirty="0"/>
              <a:t>(2023/11/01</a:t>
            </a:r>
            <a:r>
              <a:rPr lang="zh-TW" altLang="en-US" sz="3600" dirty="0"/>
              <a:t>更新</a:t>
            </a:r>
            <a:r>
              <a:rPr lang="en-US" altLang="zh-TW" sz="3600" dirty="0"/>
              <a:t>)</a:t>
            </a:r>
            <a:endParaRPr lang="zh-TW" altLang="en-US" sz="36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442CC82-9BA2-FA7B-CD77-31A7C9043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14167"/>
            <a:ext cx="2521599" cy="463591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0EFD3C5F-AE58-4792-B46F-8D89F3345CA7}"/>
              </a:ext>
            </a:extLst>
          </p:cNvPr>
          <p:cNvSpPr txBox="1"/>
          <p:nvPr/>
        </p:nvSpPr>
        <p:spPr>
          <a:xfrm>
            <a:off x="4376651" y="1514167"/>
            <a:ext cx="5409095" cy="1200329"/>
          </a:xfrm>
          <a:prstGeom prst="rect">
            <a:avLst/>
          </a:prstGeom>
          <a:solidFill>
            <a:srgbClr val="FFCCCC"/>
          </a:solidFill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up2_p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功能說明：</a:t>
            </a:r>
            <a:endParaRPr lang="en-US" altLang="zh-TW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當</a:t>
            </a: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rst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‘0’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up2 </a:t>
            </a:r>
            <a:r>
              <a:rPr lang="en-US" altLang="zh-TW" sz="1200" dirty="0">
                <a:latin typeface="Abadi" panose="020B060402010402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≦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MAX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；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在</a:t>
            </a: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clk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上升沿，運行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case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語句：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getting_bright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時，若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k = F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，則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up2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開始下數。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getting_dark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時，若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k = F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，則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up2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開始上數。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others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up2 </a:t>
            </a:r>
            <a:r>
              <a:rPr lang="en-US" altLang="zh-TW" sz="1200" dirty="0">
                <a:latin typeface="Abadi" panose="020B060402010402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≦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MAX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7A42171C-D0CD-4351-A8A7-E0DB85C9C2B8}"/>
              </a:ext>
            </a:extLst>
          </p:cNvPr>
          <p:cNvSpPr txBox="1"/>
          <p:nvPr/>
        </p:nvSpPr>
        <p:spPr>
          <a:xfrm>
            <a:off x="4376650" y="3276731"/>
            <a:ext cx="5409095" cy="830997"/>
          </a:xfrm>
          <a:prstGeom prst="rect">
            <a:avLst/>
          </a:prstGeom>
          <a:solidFill>
            <a:srgbClr val="FFCCCC"/>
          </a:solidFill>
        </p:spPr>
        <p:txBody>
          <a:bodyPr wrap="square" rtlCol="0">
            <a:spAutoFit/>
          </a:bodyPr>
          <a:lstStyle/>
          <a:p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k_p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功能說明：</a:t>
            </a:r>
            <a:endParaRPr lang="en-US" altLang="zh-TW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當</a:t>
            </a: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rst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‘0’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k </a:t>
            </a:r>
            <a:r>
              <a:rPr lang="en-US" altLang="zh-TW" sz="1200" dirty="0">
                <a:latin typeface="Abadi" panose="020B060402010402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≦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“0000”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；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在</a:t>
            </a: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clk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上升沿：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若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k &lt; F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，則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k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開始上數，否則，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k </a:t>
            </a:r>
            <a:r>
              <a:rPr lang="en-US" altLang="zh-TW" sz="1200" dirty="0">
                <a:latin typeface="Abadi" panose="020B060402010402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≦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“0000”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104A65A-703B-42AE-8B33-4FCD1ED0F178}"/>
              </a:ext>
            </a:extLst>
          </p:cNvPr>
          <p:cNvSpPr txBox="1"/>
          <p:nvPr/>
        </p:nvSpPr>
        <p:spPr>
          <a:xfrm>
            <a:off x="4376649" y="4573512"/>
            <a:ext cx="5409095" cy="1200329"/>
          </a:xfrm>
          <a:prstGeom prst="rect">
            <a:avLst/>
          </a:prstGeom>
          <a:solidFill>
            <a:srgbClr val="FFCCCC"/>
          </a:solidFill>
        </p:spPr>
        <p:txBody>
          <a:bodyPr wrap="square" rtlCol="0">
            <a:spAutoFit/>
          </a:bodyPr>
          <a:lstStyle/>
          <a:p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pwm_p</a:t>
            </a:r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功能說明：</a:t>
            </a:r>
            <a:endParaRPr lang="en-US" altLang="zh-TW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1200" dirty="0">
                <a:latin typeface="標楷體" panose="03000509000000000000" pitchFamily="65" charset="-120"/>
                <a:ea typeface="標楷體" panose="03000509000000000000" pitchFamily="65" charset="-120"/>
              </a:rPr>
              <a:t>當</a:t>
            </a: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rst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‘0’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pwm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>
                <a:latin typeface="Abadi" panose="020B060402010402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≦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‘0’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；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在</a:t>
            </a: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clk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上升沿，運行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case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語句：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S0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時，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pwm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>
                <a:latin typeface="Abadi" panose="020B060402010402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≦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‘1’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S1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時，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pwm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>
                <a:latin typeface="Abadi" panose="020B060402010402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≦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‘0’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others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pwm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200" dirty="0">
                <a:latin typeface="Abadi" panose="020B060402010402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≦ </a:t>
            </a:r>
            <a:r>
              <a:rPr lang="en-US" altLang="zh-TW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‘0’ </a:t>
            </a:r>
            <a:r>
              <a:rPr lang="zh-TW" altLang="en-US" sz="12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en-US" altLang="zh-TW" sz="12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06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/>
          <a:lstStyle/>
          <a:p>
            <a:pPr>
              <a:defRPr/>
            </a:pPr>
            <a:r>
              <a:rPr kumimoji="0" lang="zh-TW" alt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rPr>
              <a:t>程式說明：</a:t>
            </a:r>
            <a:endParaRPr kumimoji="0" lang="en-US" altLang="zh-TW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+mn-cs"/>
            </a:endParaRPr>
          </a:p>
          <a:p>
            <a:pPr marL="0" indent="0">
              <a:buNone/>
              <a:defRPr/>
            </a:pPr>
            <a:endParaRPr lang="en-US" altLang="zh-TW" dirty="0"/>
          </a:p>
          <a:p>
            <a:pPr marL="800100" lvl="1" indent="-342900">
              <a:buFont typeface="+mj-lt"/>
              <a:buAutoNum type="arabicPeriod"/>
              <a:defRPr/>
            </a:pPr>
            <a:endParaRPr lang="en-US" altLang="zh-TW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TW" altLang="en-US" sz="3600" dirty="0"/>
              <a:t>程式說明</a:t>
            </a:r>
            <a:r>
              <a:rPr lang="en-US" altLang="zh-TW" sz="3600" dirty="0"/>
              <a:t>(2023/11/01</a:t>
            </a:r>
            <a:r>
              <a:rPr lang="zh-TW" altLang="en-US" sz="3600" dirty="0"/>
              <a:t>更新</a:t>
            </a:r>
            <a:r>
              <a:rPr lang="en-US" altLang="zh-TW" sz="3600" dirty="0"/>
              <a:t>)</a:t>
            </a:r>
            <a:endParaRPr lang="zh-TW" altLang="en-US" sz="36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514A75A-34D1-E6B9-583F-AA31997E2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57356"/>
            <a:ext cx="4153260" cy="4549534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2CE8ADC1-E8B5-0ED1-800E-6B3A15699D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3857" y="1934862"/>
            <a:ext cx="3040643" cy="2324301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99C3AD8A-B3A7-400E-B4AF-37DD1E21D2A6}"/>
              </a:ext>
            </a:extLst>
          </p:cNvPr>
          <p:cNvSpPr txBox="1"/>
          <p:nvPr/>
        </p:nvSpPr>
        <p:spPr>
          <a:xfrm>
            <a:off x="4066256" y="1201850"/>
            <a:ext cx="3399946" cy="1061829"/>
          </a:xfrm>
          <a:prstGeom prst="rect">
            <a:avLst/>
          </a:prstGeom>
          <a:solidFill>
            <a:srgbClr val="FFCCCC"/>
          </a:solidFill>
        </p:spPr>
        <p:txBody>
          <a:bodyPr wrap="square" rtlCol="0">
            <a:spAutoFit/>
          </a:bodyPr>
          <a:lstStyle/>
          <a:p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FSM1</a:t>
            </a:r>
            <a:r>
              <a:rPr lang="zh-TW" altLang="en-US" sz="1050" dirty="0">
                <a:latin typeface="標楷體" panose="03000509000000000000" pitchFamily="65" charset="-120"/>
                <a:ea typeface="標楷體" panose="03000509000000000000" pitchFamily="65" charset="-120"/>
              </a:rPr>
              <a:t>功能說明：</a:t>
            </a:r>
            <a:endParaRPr lang="en-US" altLang="zh-TW" sz="105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1050" dirty="0">
                <a:latin typeface="標楷體" panose="03000509000000000000" pitchFamily="65" charset="-120"/>
                <a:ea typeface="標楷體" panose="03000509000000000000" pitchFamily="65" charset="-120"/>
              </a:rPr>
              <a:t>當</a:t>
            </a:r>
            <a:r>
              <a:rPr lang="en-US" altLang="zh-TW" sz="105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rst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‘0’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state1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為初始狀態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S0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；</a:t>
            </a:r>
            <a:endParaRPr lang="en-US" altLang="zh-TW" sz="105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在</a:t>
            </a:r>
            <a:r>
              <a:rPr lang="en-US" altLang="zh-TW" sz="105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clk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上升沿，運行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case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語句：</a:t>
            </a:r>
            <a:endParaRPr lang="en-US" altLang="zh-TW" sz="105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S0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時，若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count1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&gt;=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up1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，則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state1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轉為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S1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en-US" altLang="zh-TW" sz="105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S1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時，若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count2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&gt;=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up2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，則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state1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轉為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S0 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en-US" altLang="zh-TW" sz="105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others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state1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為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S0 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en-US" altLang="zh-TW" sz="105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A13D58E1-C1C1-4838-BCD9-CF4523A01BF8}"/>
              </a:ext>
            </a:extLst>
          </p:cNvPr>
          <p:cNvSpPr txBox="1"/>
          <p:nvPr/>
        </p:nvSpPr>
        <p:spPr>
          <a:xfrm>
            <a:off x="4066256" y="3844973"/>
            <a:ext cx="3399946" cy="1061829"/>
          </a:xfrm>
          <a:prstGeom prst="rect">
            <a:avLst/>
          </a:prstGeom>
          <a:solidFill>
            <a:srgbClr val="FFCCCC"/>
          </a:solidFill>
        </p:spPr>
        <p:txBody>
          <a:bodyPr wrap="square" rtlCol="0">
            <a:spAutoFit/>
          </a:bodyPr>
          <a:lstStyle/>
          <a:p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counter_1</a:t>
            </a:r>
            <a:r>
              <a:rPr lang="zh-TW" altLang="en-US" sz="1050" dirty="0">
                <a:latin typeface="標楷體" panose="03000509000000000000" pitchFamily="65" charset="-120"/>
                <a:ea typeface="標楷體" panose="03000509000000000000" pitchFamily="65" charset="-120"/>
              </a:rPr>
              <a:t>功能說明：</a:t>
            </a:r>
            <a:endParaRPr lang="en-US" altLang="zh-TW" sz="105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1050" dirty="0">
                <a:latin typeface="標楷體" panose="03000509000000000000" pitchFamily="65" charset="-120"/>
                <a:ea typeface="標楷體" panose="03000509000000000000" pitchFamily="65" charset="-120"/>
              </a:rPr>
              <a:t>當</a:t>
            </a:r>
            <a:r>
              <a:rPr lang="en-US" altLang="zh-TW" sz="105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rst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‘0’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count1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為初始狀態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”00000000”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；</a:t>
            </a:r>
            <a:endParaRPr lang="en-US" altLang="zh-TW" sz="105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在</a:t>
            </a:r>
            <a:r>
              <a:rPr lang="en-US" altLang="zh-TW" sz="105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clk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上升沿，運行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case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語句：</a:t>
            </a:r>
            <a:endParaRPr lang="en-US" altLang="zh-TW" sz="105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S0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時，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count1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開始上數。</a:t>
            </a:r>
            <a:endParaRPr lang="en-US" altLang="zh-TW" sz="105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S1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時，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count1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為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”00000000” 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en-US" altLang="zh-TW" sz="105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others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count1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為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”00000000” 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en-US" altLang="zh-TW" sz="105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627785F-60DF-4346-8DBE-811425E38EA7}"/>
              </a:ext>
            </a:extLst>
          </p:cNvPr>
          <p:cNvSpPr txBox="1"/>
          <p:nvPr/>
        </p:nvSpPr>
        <p:spPr>
          <a:xfrm>
            <a:off x="7953855" y="4375888"/>
            <a:ext cx="3399945" cy="1061829"/>
          </a:xfrm>
          <a:prstGeom prst="rect">
            <a:avLst/>
          </a:prstGeom>
          <a:solidFill>
            <a:srgbClr val="FFCCCC"/>
          </a:solidFill>
        </p:spPr>
        <p:txBody>
          <a:bodyPr wrap="square" rtlCol="0">
            <a:spAutoFit/>
          </a:bodyPr>
          <a:lstStyle/>
          <a:p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counter_2</a:t>
            </a:r>
            <a:r>
              <a:rPr lang="zh-TW" altLang="en-US" sz="1050" dirty="0">
                <a:latin typeface="標楷體" panose="03000509000000000000" pitchFamily="65" charset="-120"/>
                <a:ea typeface="標楷體" panose="03000509000000000000" pitchFamily="65" charset="-120"/>
              </a:rPr>
              <a:t>功能說明：</a:t>
            </a:r>
            <a:endParaRPr lang="en-US" altLang="zh-TW" sz="105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1050" dirty="0">
                <a:latin typeface="標楷體" panose="03000509000000000000" pitchFamily="65" charset="-120"/>
                <a:ea typeface="標楷體" panose="03000509000000000000" pitchFamily="65" charset="-120"/>
              </a:rPr>
              <a:t>當</a:t>
            </a:r>
            <a:r>
              <a:rPr lang="en-US" altLang="zh-TW" sz="105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rst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=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‘0’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count2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為初始狀態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”00000000”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；</a:t>
            </a:r>
            <a:endParaRPr lang="en-US" altLang="zh-TW" sz="105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在</a:t>
            </a:r>
            <a:r>
              <a:rPr lang="en-US" altLang="zh-TW" sz="105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clk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上升沿，運行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case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語句：</a:t>
            </a:r>
            <a:endParaRPr lang="en-US" altLang="zh-TW" sz="105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S0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時，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count2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為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”00000000” 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en-US" altLang="zh-TW" sz="105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S1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時，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count2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為開始上數。</a:t>
            </a:r>
            <a:endParaRPr lang="en-US" altLang="zh-TW" sz="105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others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count2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為</a:t>
            </a:r>
            <a:r>
              <a:rPr lang="en-US" altLang="zh-TW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”00000000” </a:t>
            </a:r>
            <a:r>
              <a:rPr lang="zh-TW" altLang="en-US" sz="105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en-US" altLang="zh-TW" sz="105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542485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655</Words>
  <Application>Microsoft Office PowerPoint</Application>
  <PresentationFormat>寬螢幕</PresentationFormat>
  <Paragraphs>86</Paragraphs>
  <Slides>10</Slides>
  <Notes>1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7" baseType="lpstr">
      <vt:lpstr>新細明體</vt:lpstr>
      <vt:lpstr>標楷體</vt:lpstr>
      <vt:lpstr>Abadi</vt:lpstr>
      <vt:lpstr>Arial</vt:lpstr>
      <vt:lpstr>Calibri</vt:lpstr>
      <vt:lpstr>Times New Roman</vt:lpstr>
      <vt:lpstr>1_Office 佈景主題</vt:lpstr>
      <vt:lpstr>FPGA專題實習報告 PWM 呼吸燈</vt:lpstr>
      <vt:lpstr>需求定義(2023/11/01更新)</vt:lpstr>
      <vt:lpstr>breakdown(2023/11/01更新)</vt:lpstr>
      <vt:lpstr>架構圖(2023/11/01更新)</vt:lpstr>
      <vt:lpstr>FSM(2023/11/01更新)</vt:lpstr>
      <vt:lpstr>程式說明(2023/11/01更新)</vt:lpstr>
      <vt:lpstr>程式說明(2023/11/01更新)</vt:lpstr>
      <vt:lpstr>程式說明(2023/11/01更新)</vt:lpstr>
      <vt:lpstr>程式說明(2023/11/01更新)</vt:lpstr>
      <vt:lpstr>DEMO(2023/11/18更新)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FPGA專題實習報告 PWM 呼吸燈</dc:title>
  <dc:creator>林㛩璇</dc:creator>
  <cp:lastModifiedBy>User</cp:lastModifiedBy>
  <cp:revision>9</cp:revision>
  <dcterms:created xsi:type="dcterms:W3CDTF">2023-12-28T10:50:02Z</dcterms:created>
  <dcterms:modified xsi:type="dcterms:W3CDTF">2024-01-10T10:18:20Z</dcterms:modified>
</cp:coreProperties>
</file>

<file path=docProps/thumbnail.jpeg>
</file>